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90" r:id="rId3"/>
    <p:sldId id="277" r:id="rId4"/>
    <p:sldId id="340" r:id="rId5"/>
    <p:sldId id="795" r:id="rId6"/>
    <p:sldId id="796" r:id="rId7"/>
    <p:sldId id="797" r:id="rId8"/>
    <p:sldId id="279" r:id="rId9"/>
    <p:sldId id="324" r:id="rId10"/>
    <p:sldId id="343" r:id="rId11"/>
    <p:sldId id="344" r:id="rId12"/>
    <p:sldId id="346" r:id="rId13"/>
    <p:sldId id="345" r:id="rId14"/>
    <p:sldId id="347" r:id="rId15"/>
    <p:sldId id="348" r:id="rId16"/>
    <p:sldId id="349" r:id="rId17"/>
    <p:sldId id="327" r:id="rId18"/>
    <p:sldId id="328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567" r:id="rId27"/>
    <p:sldId id="553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393" r:id="rId36"/>
    <p:sldId id="396" r:id="rId37"/>
    <p:sldId id="263" r:id="rId38"/>
    <p:sldId id="791" r:id="rId39"/>
    <p:sldId id="792" r:id="rId40"/>
    <p:sldId id="302" r:id="rId41"/>
    <p:sldId id="287" r:id="rId42"/>
    <p:sldId id="329" r:id="rId43"/>
    <p:sldId id="330" r:id="rId44"/>
    <p:sldId id="325" r:id="rId45"/>
    <p:sldId id="331" r:id="rId46"/>
    <p:sldId id="332" r:id="rId47"/>
    <p:sldId id="356" r:id="rId48"/>
    <p:sldId id="355" r:id="rId49"/>
    <p:sldId id="341" r:id="rId50"/>
    <p:sldId id="793" r:id="rId51"/>
    <p:sldId id="794" r:id="rId52"/>
    <p:sldId id="365" r:id="rId53"/>
    <p:sldId id="360" r:id="rId54"/>
    <p:sldId id="361" r:id="rId55"/>
    <p:sldId id="362" r:id="rId56"/>
    <p:sldId id="363" r:id="rId57"/>
    <p:sldId id="342" r:id="rId58"/>
    <p:sldId id="357" r:id="rId59"/>
    <p:sldId id="358" r:id="rId60"/>
    <p:sldId id="359" r:id="rId61"/>
    <p:sldId id="366" r:id="rId62"/>
    <p:sldId id="364" r:id="rId63"/>
    <p:sldId id="32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 autoAdjust="0"/>
    <p:restoredTop sz="87322" autoAdjust="0"/>
  </p:normalViewPr>
  <p:slideViewPr>
    <p:cSldViewPr snapToGrid="0">
      <p:cViewPr varScale="1">
        <p:scale>
          <a:sx n="94" d="100"/>
          <a:sy n="94" d="100"/>
        </p:scale>
        <p:origin x="22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for</a:t>
            </a:r>
            <a:r>
              <a:rPr lang="en-US" baseline="0" dirty="0"/>
              <a:t> computational cost, this can include memory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model the</a:t>
            </a:r>
            <a:r>
              <a:rPr lang="en-US" baseline="0" dirty="0"/>
              <a:t> actual data as lying on a low dimensional manifold and there is some corrupting process that forces the data point off the manifold (point to the gray arrow; and then all the green arrows). From this assumption, we can often use powerful ways to learn some lower-dimensional representation of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lower 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5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37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5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06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7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8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2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07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8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61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4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can use the Camera </a:t>
            </a:r>
            <a:r>
              <a:rPr lang="en-US" baseline="0" dirty="0" err="1"/>
              <a:t>Obscura</a:t>
            </a:r>
            <a:r>
              <a:rPr lang="en-US" baseline="0" dirty="0"/>
              <a:t> as an analogy for the </a:t>
            </a:r>
            <a:r>
              <a:rPr lang="en-US" baseline="0" dirty="0" err="1"/>
              <a:t>autoencoder</a:t>
            </a:r>
            <a:r>
              <a:rPr lang="en-US" baseline="0" dirty="0"/>
              <a:t>. The scenery is in the input data. The pinhole is the encoder that creates a representation of the data by projecting it. The painter is the decoder that tries to recreate the image from the encoded representation as best as possible.</a:t>
            </a:r>
          </a:p>
          <a:p>
            <a:endParaRPr lang="en-US" baseline="0" dirty="0"/>
          </a:p>
          <a:p>
            <a:r>
              <a:rPr lang="en-US" baseline="0" dirty="0"/>
              <a:t>The encoder and decoder are a set of layers that act as an informational bottleneck, which is achieved by various types of regularizations or the architecture of the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67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Meaning, the complexity</a:t>
            </a:r>
            <a:r>
              <a:rPr lang="en-US" baseline="0" dirty="0"/>
              <a:t> of mappings from layer to layer is too large</a:t>
            </a:r>
          </a:p>
          <a:p>
            <a:endParaRPr lang="en-US" baseline="0" dirty="0"/>
          </a:p>
          <a:p>
            <a:r>
              <a:rPr lang="en-US" baseline="0" dirty="0"/>
              <a:t>For linear case, they could learn to copy the input exactly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64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502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points</a:t>
            </a:r>
            <a:r>
              <a:rPr lang="en-US" baseline="0" dirty="0"/>
              <a:t> are the training data, green arrows indicate the correction back.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6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06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d1e8e9d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d1e8e9d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Differentiate between supervised and unsupervised learning, left figure should have the label strawberry as output, right figure should also just have one image but it should have maybe a couple of vectors (of numbers) as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12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373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might this be  useful for?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criteria</a:t>
            </a:r>
            <a:r>
              <a:rPr lang="en-US" baseline="0" dirty="0"/>
              <a:t> aren’t necessarily mutually exclusive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9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22363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0182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058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66" y="1361355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5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0.png"/><Relationship Id="rId5" Type="http://schemas.openxmlformats.org/officeDocument/2006/relationships/image" Target="../media/image6.png"/><Relationship Id="rId10" Type="http://schemas.openxmlformats.org/officeDocument/2006/relationships/image" Target="../media/image20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0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70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47763"/>
            <a:ext cx="7772400" cy="1806031"/>
          </a:xfrm>
        </p:spPr>
        <p:txBody>
          <a:bodyPr anchor="ctr">
            <a:normAutofit fontScale="90000"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Unsupervised Learning and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CPSC 452/552</a:t>
            </a:r>
          </a:p>
          <a:p>
            <a:r>
              <a:rPr lang="en-US" dirty="0"/>
              <a:t>CBB/AMTH 663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“best” representation of the data</a:t>
            </a:r>
          </a:p>
          <a:p>
            <a:pPr lvl="1"/>
            <a:r>
              <a:rPr lang="en-US" dirty="0"/>
              <a:t>I.e., find a representation of the data that preserves as much information as possible while obeying some penalty or constraint that simplifies the representation</a:t>
            </a:r>
          </a:p>
          <a:p>
            <a:r>
              <a:rPr lang="en-US" dirty="0"/>
              <a:t>What information do we want to preserve?</a:t>
            </a:r>
          </a:p>
          <a:p>
            <a:r>
              <a:rPr lang="en-US" dirty="0"/>
              <a:t>How do we define simple?</a:t>
            </a:r>
          </a:p>
          <a:p>
            <a:pPr lvl="1"/>
            <a:r>
              <a:rPr lang="en-US" dirty="0"/>
              <a:t>Low-dimensional</a:t>
            </a:r>
          </a:p>
          <a:p>
            <a:pPr lvl="1"/>
            <a:r>
              <a:rPr lang="en-US" dirty="0"/>
              <a:t>Sparse</a:t>
            </a:r>
          </a:p>
          <a:p>
            <a:pPr lvl="1"/>
            <a:r>
              <a:rPr lang="en-US" dirty="0"/>
              <a:t>Independent components</a:t>
            </a:r>
          </a:p>
          <a:p>
            <a:r>
              <a:rPr lang="en-US" dirty="0"/>
              <a:t>Above criteria aren’t necessarily mutually exclusive</a:t>
            </a:r>
          </a:p>
          <a:p>
            <a:pPr lvl="1"/>
            <a:r>
              <a:rPr lang="en-US" dirty="0"/>
              <a:t>E.g., low-dimensional representations often have independent or weakly dependent components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7418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906699"/>
            <a:ext cx="8821356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a simple representation useful?</a:t>
            </a:r>
          </a:p>
          <a:p>
            <a:r>
              <a:rPr lang="en-US" dirty="0"/>
              <a:t>Interpretability</a:t>
            </a:r>
          </a:p>
          <a:p>
            <a:pPr lvl="1"/>
            <a:r>
              <a:rPr lang="en-US" dirty="0"/>
              <a:t>E.g. visualization</a:t>
            </a:r>
          </a:p>
          <a:p>
            <a:r>
              <a:rPr lang="en-US" dirty="0"/>
              <a:t>Computational cost</a:t>
            </a:r>
          </a:p>
          <a:p>
            <a:pPr lvl="1"/>
            <a:r>
              <a:rPr lang="en-US" dirty="0"/>
              <a:t>Compression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Preprocessing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7216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modeled as lying on a low-dimensional manifold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assumption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67" t="38618" r="9168"/>
          <a:stretch/>
        </p:blipFill>
        <p:spPr>
          <a:xfrm>
            <a:off x="1085850" y="1931057"/>
            <a:ext cx="7505700" cy="45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331571"/>
            <a:ext cx="8821356" cy="5112092"/>
          </a:xfrm>
        </p:spPr>
        <p:txBody>
          <a:bodyPr/>
          <a:lstStyle/>
          <a:p>
            <a:r>
              <a:rPr lang="en-US" dirty="0"/>
              <a:t>What is a good lower dimensional representation of this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find it?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10" t="24745" r="9281" b="36283"/>
          <a:stretch/>
        </p:blipFill>
        <p:spPr>
          <a:xfrm>
            <a:off x="0" y="2102024"/>
            <a:ext cx="8996517" cy="30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10" t="26542" r="28998" b="11103"/>
          <a:stretch/>
        </p:blipFill>
        <p:spPr>
          <a:xfrm>
            <a:off x="5442155" y="2227576"/>
            <a:ext cx="3701845" cy="306766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0"/>
            <a:ext cx="5811456" cy="5640730"/>
          </a:xfrm>
        </p:spPr>
        <p:txBody>
          <a:bodyPr/>
          <a:lstStyle/>
          <a:p>
            <a:r>
              <a:rPr lang="en-US" dirty="0"/>
              <a:t>PCA: the most popular method for dimensionality reduction</a:t>
            </a:r>
          </a:p>
          <a:p>
            <a:r>
              <a:rPr lang="en-US" dirty="0"/>
              <a:t>Goal: find the directions in input space that explain the most variation</a:t>
            </a:r>
          </a:p>
          <a:p>
            <a:pPr lvl="1"/>
            <a:r>
              <a:rPr lang="en-US" dirty="0"/>
              <a:t>Data is re-represented by projecting along those directions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The variation contains the information</a:t>
            </a:r>
          </a:p>
          <a:p>
            <a:pPr lvl="1"/>
            <a:r>
              <a:rPr lang="en-US" dirty="0"/>
              <a:t>The manifold model is a linear subspace</a:t>
            </a:r>
          </a:p>
          <a:p>
            <a:pPr lvl="1"/>
            <a:r>
              <a:rPr lang="en-US" dirty="0"/>
              <a:t>Components are linearly uncorrelated with each other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17498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3912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the sample mean</a:t>
                </a:r>
              </a:p>
              <a:p>
                <a:r>
                  <a:rPr lang="en-US" dirty="0"/>
                  <a:t>Goal is to reduce dimensionality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covariance matrix: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Find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that maximizes the variance: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Typically, we require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</a:t>
                </a:r>
                <a:r>
                  <a:rPr lang="en-US" dirty="0" err="1"/>
                  <a:t>eigendecomposition</a:t>
                </a:r>
                <a:r>
                  <a:rPr lang="en-US" dirty="0"/>
                  <a:t> problem!</a:t>
                </a:r>
              </a:p>
              <a:p>
                <a:pPr lvl="1"/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to be the first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39129"/>
              </a:xfrm>
              <a:blipFill rotWithShape="0">
                <a:blip r:embed="rId2"/>
                <a:stretch>
                  <a:fillRect l="-1244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Maximize Variance</a:t>
            </a:r>
          </a:p>
        </p:txBody>
      </p:sp>
    </p:spTree>
    <p:extLst>
      <p:ext uri="{BB962C8B-B14F-4D97-AF65-F5344CB8AC3E}">
        <p14:creationId xmlns:p14="http://schemas.microsoft.com/office/powerpoint/2010/main" val="330114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53912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the sample mean</a:t>
                </a:r>
              </a:p>
              <a:p>
                <a:r>
                  <a:rPr lang="en-US" dirty="0"/>
                  <a:t>Goal is to reduce dimensionality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covariance matrix: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contains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eigenvectors</a:t>
                </a:r>
              </a:p>
              <a:p>
                <a:pPr lvl="1"/>
                <a:r>
                  <a:rPr lang="en-US" dirty="0"/>
                  <a:t>These give the directions of most explained variance</a:t>
                </a:r>
              </a:p>
              <a:p>
                <a:r>
                  <a:rPr lang="en-US" dirty="0"/>
                  <a:t>Project the data points on this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Reconstruct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539129"/>
              </a:xfrm>
              <a:blipFill rotWithShape="0">
                <a:blip r:embed="rId3"/>
                <a:stretch>
                  <a:fillRect l="-1244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Maximize Variance</a:t>
            </a:r>
          </a:p>
        </p:txBody>
      </p:sp>
    </p:spTree>
    <p:extLst>
      <p:ext uri="{BB962C8B-B14F-4D97-AF65-F5344CB8AC3E}">
        <p14:creationId xmlns:p14="http://schemas.microsoft.com/office/powerpoint/2010/main" val="4233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  <a:p>
                <a:r>
                  <a:rPr lang="en-US" dirty="0"/>
                  <a:t>How do you train an </a:t>
                </a:r>
                <a:r>
                  <a:rPr lang="en-US" dirty="0" err="1"/>
                  <a:t>autoencoder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/>
                  <a:t>Backpropagation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29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702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7183388" y="3407000"/>
            <a:ext cx="21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Maximize variance (scatter of green points)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Minimize error (red-green distance per data point)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Two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5" t="16649" r="29212" b="10204"/>
          <a:stretch/>
        </p:blipFill>
        <p:spPr>
          <a:xfrm>
            <a:off x="2084913" y="2133600"/>
            <a:ext cx="4548116" cy="44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Non-linear dimensionality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262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as Minimizing Reconstruction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220"/>
            <a:ext cx="9144000" cy="57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1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data come from d-dimensional vectors where nth vector is  x=[x</a:t>
                </a:r>
                <a:r>
                  <a:rPr lang="en-US" baseline="-25000" dirty="0"/>
                  <a:t>1</a:t>
                </a:r>
                <a:r>
                  <a:rPr lang="en-US" dirty="0"/>
                  <a:t>,x</a:t>
                </a:r>
                <a:r>
                  <a:rPr lang="en-US" baseline="-25000" dirty="0"/>
                  <a:t>2</a:t>
                </a:r>
                <a:r>
                  <a:rPr lang="mr-IN" dirty="0"/>
                  <a:t>…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d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We can represent a point in d-dimensional Euclidean space in terms of any d orthogonal vectors , call them U={u</a:t>
                </a:r>
                <a:r>
                  <a:rPr lang="en-US" baseline="-25000" dirty="0"/>
                  <a:t>1</a:t>
                </a:r>
                <a:r>
                  <a:rPr lang="en-US" dirty="0"/>
                  <a:t>,u</a:t>
                </a:r>
                <a:r>
                  <a:rPr lang="en-US" baseline="-25000" dirty="0"/>
                  <a:t>2</a:t>
                </a:r>
                <a:r>
                  <a:rPr lang="mr-IN" dirty="0"/>
                  <a:t>…</a:t>
                </a:r>
                <a:r>
                  <a:rPr lang="en-US" dirty="0" err="1"/>
                  <a:t>u</a:t>
                </a:r>
                <a:r>
                  <a:rPr lang="en-US" baseline="-25000" dirty="0" err="1"/>
                  <a:t>d</a:t>
                </a:r>
                <a:r>
                  <a:rPr lang="en-US" dirty="0"/>
                  <a:t>}</a:t>
                </a:r>
              </a:p>
              <a:p>
                <a:r>
                  <a:rPr lang="en-US" dirty="0"/>
                  <a:t>The Goal is: </a:t>
                </a:r>
              </a:p>
              <a:p>
                <a:r>
                  <a:rPr lang="en-US" dirty="0"/>
                  <a:t>For m&lt;d find the vectors U such that E=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mr-IN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mr-IN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||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minimized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mr-IN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(mean centered)</a:t>
                </a:r>
              </a:p>
              <a:p>
                <a:r>
                  <a:rPr lang="en-US" dirty="0"/>
                  <a:t>0 reconstruction error if m=d</a:t>
                </a:r>
              </a:p>
              <a:p>
                <a:r>
                  <a:rPr lang="en-US" dirty="0"/>
                  <a:t>Otherwise error all due to missing u</a:t>
                </a:r>
                <a:r>
                  <a:rPr lang="en-US" baseline="-25000" dirty="0"/>
                  <a:t>m+1</a:t>
                </a:r>
                <a:r>
                  <a:rPr lang="mr-IN" dirty="0"/>
                  <a:t>…</a:t>
                </a:r>
                <a:r>
                  <a:rPr lang="en-US" dirty="0" err="1"/>
                  <a:t>u</a:t>
                </a:r>
                <a:r>
                  <a:rPr lang="en-US" baseline="-25000" dirty="0" err="1"/>
                  <a:t>d</a:t>
                </a:r>
                <a:r>
                  <a:rPr lang="en-US" baseline="-25000" dirty="0"/>
                  <a:t> </a:t>
                </a:r>
                <a:r>
                  <a:rPr lang="en-US" dirty="0"/>
                  <a:t>terms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 r="-2004" b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43157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mr-IN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/>
                  <a:t>’(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mr-IN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/>
                  <a:t>’(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))(</m:t>
                    </m:r>
                  </m:oMath>
                </a14:m>
                <a:r>
                  <a:rPr lang="en-US" dirty="0"/>
                  <a:t>’(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mr-IN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you minimize this value?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Pick the the smallest eigenvectors you can here (i.e. get rid of the low PCA components).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26365" y="2796209"/>
            <a:ext cx="331305" cy="47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1688989" y="3472070"/>
            <a:ext cx="305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Covariance matrix </a:t>
            </a:r>
          </a:p>
        </p:txBody>
      </p:sp>
    </p:spTree>
    <p:extLst>
      <p:ext uri="{BB962C8B-B14F-4D97-AF65-F5344CB8AC3E}">
        <p14:creationId xmlns:p14="http://schemas.microsoft.com/office/powerpoint/2010/main" val="126025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964756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PCA applied to 2429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19×19</m:t>
                    </m:r>
                  </m:oMath>
                </a14:m>
                <a:r>
                  <a:rPr lang="en-US" dirty="0"/>
                  <a:t> images from CBCL dataset</a:t>
                </a:r>
              </a:p>
              <a:p>
                <a:r>
                  <a:rPr lang="en-US" dirty="0"/>
                  <a:t>Reconstruction with only 3 components: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964756"/>
                <a:ext cx="8821356" cy="5112092"/>
              </a:xfrm>
              <a:blipFill rotWithShape="0">
                <a:blip r:embed="rId2"/>
                <a:stretch>
                  <a:fillRect l="-1244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facial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42" t="42293" r="8979" b="46644"/>
          <a:stretch/>
        </p:blipFill>
        <p:spPr>
          <a:xfrm>
            <a:off x="1" y="3193144"/>
            <a:ext cx="9144000" cy="9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202" y="3048705"/>
            <a:ext cx="2868685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principal components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facial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03" t="20460" r="27008" b="7848"/>
          <a:stretch/>
        </p:blipFill>
        <p:spPr>
          <a:xfrm>
            <a:off x="3120573" y="912900"/>
            <a:ext cx="5589814" cy="57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69" t="13085" r="14462" b="15667"/>
          <a:stretch/>
        </p:blipFill>
        <p:spPr>
          <a:xfrm>
            <a:off x="247649" y="994243"/>
            <a:ext cx="8625115" cy="55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951AE7-D8F6-244B-BCC6-A46EEE4D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1074"/>
            <a:ext cx="8391644" cy="798991"/>
          </a:xfrm>
        </p:spPr>
        <p:txBody>
          <a:bodyPr/>
          <a:lstStyle/>
          <a:p>
            <a:r>
              <a:rPr lang="en-US" dirty="0"/>
              <a:t>Non-linear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275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Representing Data as a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8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9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Fully connected Graph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811" y="16732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1194322" y="36180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22" y="36180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940611" y="22244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11" y="22244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997520" y="3604364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20" y="3604364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86B5CB-6E13-274C-ACCE-DD9CC44BC747}"/>
              </a:ext>
            </a:extLst>
          </p:cNvPr>
          <p:cNvCxnSpPr/>
          <p:nvPr/>
        </p:nvCxnSpPr>
        <p:spPr>
          <a:xfrm flipV="1">
            <a:off x="1786086" y="2686130"/>
            <a:ext cx="746290" cy="13935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26321-3D32-4D41-8286-6FB30C4408BB}"/>
              </a:ext>
            </a:extLst>
          </p:cNvPr>
          <p:cNvCxnSpPr>
            <a:cxnSpLocks/>
          </p:cNvCxnSpPr>
          <p:nvPr/>
        </p:nvCxnSpPr>
        <p:spPr>
          <a:xfrm>
            <a:off x="1832868" y="4100046"/>
            <a:ext cx="21646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BFFC1-4673-0B4D-B240-4F84D3127334}"/>
              </a:ext>
            </a:extLst>
          </p:cNvPr>
          <p:cNvCxnSpPr>
            <a:cxnSpLocks/>
          </p:cNvCxnSpPr>
          <p:nvPr/>
        </p:nvCxnSpPr>
        <p:spPr>
          <a:xfrm>
            <a:off x="2532376" y="2696290"/>
            <a:ext cx="1495624" cy="14037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C15B62-BF56-DE40-BF9F-426590DE1627}"/>
              </a:ext>
            </a:extLst>
          </p:cNvPr>
          <p:cNvSpPr txBox="1"/>
          <p:nvPr/>
        </p:nvSpPr>
        <p:spPr>
          <a:xfrm>
            <a:off x="1533857" y="297889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D(0,1)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A0F53-C1CD-B548-864A-89A774C2FEA2}"/>
              </a:ext>
            </a:extLst>
          </p:cNvPr>
          <p:cNvSpPr txBox="1"/>
          <p:nvPr/>
        </p:nvSpPr>
        <p:spPr>
          <a:xfrm>
            <a:off x="3337257" y="30987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D(1,2)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10FDF-5540-8C48-83B9-A71AE37F7301}"/>
              </a:ext>
            </a:extLst>
          </p:cNvPr>
          <p:cNvSpPr txBox="1"/>
          <p:nvPr/>
        </p:nvSpPr>
        <p:spPr>
          <a:xfrm>
            <a:off x="2708246" y="416808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D(0,2)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93" t="-1639" r="-20298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163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985" t="-1639" r="-149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639" r="-2985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10163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5000" r="-29852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93" t="-205000" r="-20298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985" t="-205000" r="-149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300000" r="-29852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300000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5A7BC6-07C4-1148-A309-F3FB19A1C392}"/>
              </a:ext>
            </a:extLst>
          </p:cNvPr>
          <p:cNvSpPr txBox="1"/>
          <p:nvPr/>
        </p:nvSpPr>
        <p:spPr>
          <a:xfrm>
            <a:off x="6104137" y="5232400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 </a:t>
            </a:r>
          </a:p>
        </p:txBody>
      </p:sp>
    </p:spTree>
    <p:extLst>
      <p:ext uri="{BB962C8B-B14F-4D97-AF65-F5344CB8AC3E}">
        <p14:creationId xmlns:p14="http://schemas.microsoft.com/office/powerpoint/2010/main" val="337336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204856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9199" y="4386181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9767" y="4454783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13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Affinities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811" y="16732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1194322" y="36180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22" y="36180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940611" y="22244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11" y="22244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997520" y="3604364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20" y="3604364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86B5CB-6E13-274C-ACCE-DD9CC44BC747}"/>
              </a:ext>
            </a:extLst>
          </p:cNvPr>
          <p:cNvCxnSpPr/>
          <p:nvPr/>
        </p:nvCxnSpPr>
        <p:spPr>
          <a:xfrm flipV="1">
            <a:off x="1786086" y="2686130"/>
            <a:ext cx="746290" cy="13935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26321-3D32-4D41-8286-6FB30C4408BB}"/>
              </a:ext>
            </a:extLst>
          </p:cNvPr>
          <p:cNvCxnSpPr>
            <a:cxnSpLocks/>
          </p:cNvCxnSpPr>
          <p:nvPr/>
        </p:nvCxnSpPr>
        <p:spPr>
          <a:xfrm>
            <a:off x="1832868" y="4100046"/>
            <a:ext cx="21646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BFFC1-4673-0B4D-B240-4F84D3127334}"/>
              </a:ext>
            </a:extLst>
          </p:cNvPr>
          <p:cNvCxnSpPr>
            <a:cxnSpLocks/>
          </p:cNvCxnSpPr>
          <p:nvPr/>
        </p:nvCxnSpPr>
        <p:spPr>
          <a:xfrm>
            <a:off x="2532376" y="2696290"/>
            <a:ext cx="1495624" cy="14037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C15B62-BF56-DE40-BF9F-426590DE1627}"/>
              </a:ext>
            </a:extLst>
          </p:cNvPr>
          <p:cNvSpPr txBox="1"/>
          <p:nvPr/>
        </p:nvSpPr>
        <p:spPr>
          <a:xfrm>
            <a:off x="1533857" y="297889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A(0,1)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A0F53-C1CD-B548-864A-89A774C2FEA2}"/>
              </a:ext>
            </a:extLst>
          </p:cNvPr>
          <p:cNvSpPr txBox="1"/>
          <p:nvPr/>
        </p:nvSpPr>
        <p:spPr>
          <a:xfrm>
            <a:off x="3337257" y="309870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A(1,2)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10FDF-5540-8C48-83B9-A71AE37F7301}"/>
              </a:ext>
            </a:extLst>
          </p:cNvPr>
          <p:cNvSpPr txBox="1"/>
          <p:nvPr/>
        </p:nvSpPr>
        <p:spPr>
          <a:xfrm>
            <a:off x="2708246" y="416808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A(0,2)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496D11D-577E-134A-9B37-5E7606E0E6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634" y="1931468"/>
              <a:ext cx="3423284" cy="3077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5821">
                      <a:extLst>
                        <a:ext uri="{9D8B030D-6E8A-4147-A177-3AD203B41FA5}">
                          <a16:colId xmlns:a16="http://schemas.microsoft.com/office/drawing/2014/main" val="3407680308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1961555015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977505147"/>
                        </a:ext>
                      </a:extLst>
                    </a:gridCol>
                    <a:gridCol w="855821">
                      <a:extLst>
                        <a:ext uri="{9D8B030D-6E8A-4147-A177-3AD203B41FA5}">
                          <a16:colId xmlns:a16="http://schemas.microsoft.com/office/drawing/2014/main" val="2548549048"/>
                        </a:ext>
                      </a:extLst>
                    </a:gridCol>
                  </a:tblGrid>
                  <a:tr h="76935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  <a:latin typeface="Myriad Pro" panose="020B0503030403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93" t="-1639" r="-20298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8529" t="-163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985" t="-1639" r="-149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559496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639" r="-2985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327357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5000" r="-29852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540570"/>
                      </a:ext>
                    </a:extLst>
                  </a:tr>
                  <a:tr h="769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300000" r="-29852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0.0075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Myriad Pro" panose="020B0503030403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1297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5A7BC6-07C4-1148-A309-F3FB19A1C392}"/>
              </a:ext>
            </a:extLst>
          </p:cNvPr>
          <p:cNvSpPr txBox="1"/>
          <p:nvPr/>
        </p:nvSpPr>
        <p:spPr>
          <a:xfrm>
            <a:off x="6104137" y="5232400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Affinity or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4187069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666D-CC86-C74A-97DE-6ED4A06A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Nearest Neighbors Graph 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662" y="1815384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1922682" y="1690692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D358C3A-1C36-3547-868D-EE5E0632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4394391" y="1861104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5B459-F0B1-DA41-A5A0-08321E0E54AD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7E1664-0AF1-7346-9035-0F610728D5A8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7A6A5B-AC57-1944-A90A-A8DD3DA3DF0B}"/>
              </a:ext>
            </a:extLst>
          </p:cNvPr>
          <p:cNvSpPr txBox="1"/>
          <p:nvPr/>
        </p:nvSpPr>
        <p:spPr>
          <a:xfrm>
            <a:off x="5338736" y="1607412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Nearest Neighbor Graph</a:t>
            </a:r>
          </a:p>
        </p:txBody>
      </p:sp>
    </p:spTree>
    <p:extLst>
      <p:ext uri="{BB962C8B-B14F-4D97-AF65-F5344CB8AC3E}">
        <p14:creationId xmlns:p14="http://schemas.microsoft.com/office/powerpoint/2010/main" val="423911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Swiss Roll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B6B12-D0CD-CE41-A599-6D87A5B44DC9}"/>
              </a:ext>
            </a:extLst>
          </p:cNvPr>
          <p:cNvSpPr txBox="1"/>
          <p:nvPr/>
        </p:nvSpPr>
        <p:spPr>
          <a:xfrm>
            <a:off x="1544320" y="196236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C5853-C561-254D-B1A6-223DE096FAF5}"/>
              </a:ext>
            </a:extLst>
          </p:cNvPr>
          <p:cNvSpPr txBox="1"/>
          <p:nvPr/>
        </p:nvSpPr>
        <p:spPr>
          <a:xfrm>
            <a:off x="5858860" y="1952208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CCD1E9-4897-5D43-9773-E1EFF46D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9" y="2527230"/>
            <a:ext cx="4481789" cy="3539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95ED5-DDC6-374F-A122-D853BA77E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06" y="2527230"/>
            <a:ext cx="4164236" cy="336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proportional to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03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3006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4085658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Diffusion Maps</a:t>
            </a:r>
          </a:p>
        </p:txBody>
      </p:sp>
      <p:pic>
        <p:nvPicPr>
          <p:cNvPr id="2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99" y="2392951"/>
            <a:ext cx="4936115" cy="290493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4"/>
          <p:cNvSpPr txBox="1"/>
          <p:nvPr/>
        </p:nvSpPr>
        <p:spPr>
          <a:xfrm>
            <a:off x="1343026" y="5700325"/>
            <a:ext cx="2078324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sz="1350"/>
              <a:t>[Coifman, Lafon, ACHA 2006]</a:t>
            </a:r>
          </a:p>
        </p:txBody>
      </p:sp>
      <p:sp>
        <p:nvSpPr>
          <p:cNvPr id="203" name="Coifman, Lafon 2006"/>
          <p:cNvSpPr txBox="1"/>
          <p:nvPr/>
        </p:nvSpPr>
        <p:spPr>
          <a:xfrm>
            <a:off x="369662" y="4047172"/>
            <a:ext cx="1500473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r>
              <a:rPr sz="1350"/>
              <a:t>Coifman, Lafon 2006</a:t>
            </a:r>
          </a:p>
        </p:txBody>
      </p:sp>
    </p:spTree>
    <p:extLst>
      <p:ext uri="{BB962C8B-B14F-4D97-AF65-F5344CB8AC3E}">
        <p14:creationId xmlns:p14="http://schemas.microsoft.com/office/powerpoint/2010/main" val="3988476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1131096"/>
            <a:ext cx="607261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9925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/>
              <a:t>2</a:t>
            </a:r>
            <a:r>
              <a:rPr lang="en-US" sz="1013" baseline="30000"/>
              <a:t>nd</a:t>
            </a:r>
            <a:r>
              <a:rPr lang="en-US" sz="1013"/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5" y="5496779"/>
            <a:ext cx="10807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/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3500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2</a:t>
            </a:r>
            <a:r>
              <a:rPr lang="en-US" sz="1013" baseline="30000" dirty="0"/>
              <a:t>nd</a:t>
            </a:r>
            <a:r>
              <a:rPr lang="en-US" sz="1013" dirty="0"/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9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990F4-2BBF-4649-9312-FE354387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Embedding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640994-ECE8-2D41-B366-5F49ED66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03" y="1533566"/>
            <a:ext cx="27940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3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9199" y="4386181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9513" y="4413740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4B8-B8E2-1946-8462-77E2A3E082B8}"/>
                  </a:ext>
                </a:extLst>
              </p:cNvPr>
              <p:cNvSpPr txBox="1"/>
              <p:nvPr/>
            </p:nvSpPr>
            <p:spPr>
              <a:xfrm>
                <a:off x="6904523" y="4486726"/>
                <a:ext cx="453457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4B8-B8E2-1946-8462-77E2A3E0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486726"/>
                <a:ext cx="453457" cy="511166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06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45" y="2000043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47028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1417638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3369985"/>
            <a:ext cx="190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of mouth</a:t>
            </a:r>
          </a:p>
          <a:p>
            <a:r>
              <a:rPr lang="en-US" dirty="0"/>
              <a:t>portion of teeth</a:t>
            </a:r>
          </a:p>
          <a:p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1002527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738784"/>
            <a:ext cx="8821356" cy="5112092"/>
          </a:xfrm>
        </p:spPr>
        <p:txBody>
          <a:bodyPr/>
          <a:lstStyle/>
          <a:p>
            <a:r>
              <a:rPr lang="en-US" i="1" dirty="0"/>
              <a:t>Dimensionality reduction</a:t>
            </a:r>
          </a:p>
          <a:p>
            <a:pPr lvl="1"/>
            <a:r>
              <a:rPr lang="en-US" i="1" dirty="0"/>
              <a:t>Including visualization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Also…</a:t>
            </a:r>
          </a:p>
          <a:p>
            <a:pPr lvl="1"/>
            <a:r>
              <a:rPr lang="en-US" dirty="0"/>
              <a:t>Feature learning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Data compression</a:t>
            </a:r>
          </a:p>
          <a:p>
            <a:pPr lvl="1"/>
            <a:r>
              <a:rPr lang="en-US" dirty="0"/>
              <a:t>Data generation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33" t="9153" r="5670" b="8378"/>
          <a:stretch/>
        </p:blipFill>
        <p:spPr>
          <a:xfrm>
            <a:off x="4619022" y="1738784"/>
            <a:ext cx="4411991" cy="31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483971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Can’t we just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everywhere?</a:t>
                </a:r>
              </a:p>
              <a:p>
                <a:pPr lvl="1"/>
                <a:r>
                  <a:rPr lang="en-US" dirty="0"/>
                  <a:t>Not very useful</a:t>
                </a:r>
              </a:p>
              <a:p>
                <a:r>
                  <a:rPr lang="en-US" dirty="0"/>
                  <a:t>Design the AE so it </a:t>
                </a:r>
                <a:r>
                  <a:rPr lang="en-US" u="sng" dirty="0"/>
                  <a:t>can’t</a:t>
                </a:r>
                <a:r>
                  <a:rPr lang="en-US" dirty="0"/>
                  <a:t> learn to copy the input perfectly</a:t>
                </a:r>
              </a:p>
              <a:p>
                <a:pPr lvl="1"/>
                <a:r>
                  <a:rPr lang="en-US" dirty="0"/>
                  <a:t>Restrict the AE to copy only approximately</a:t>
                </a:r>
              </a:p>
              <a:p>
                <a:pPr lvl="1"/>
                <a:r>
                  <a:rPr lang="en-US" dirty="0"/>
                  <a:t>Can prioritize certain aspects of the input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Restrict the size of the code (i.e. add a bottleneck)</a:t>
                </a:r>
              </a:p>
              <a:p>
                <a:pPr lvl="1"/>
                <a:r>
                  <a:rPr lang="en-US" dirty="0"/>
                  <a:t>Add regularization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483971"/>
                <a:ext cx="8821356" cy="5112092"/>
              </a:xfrm>
              <a:blipFill rotWithShape="0">
                <a:blip r:embed="rId2"/>
                <a:stretch>
                  <a:fillRect l="-1244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Autoencoders</a:t>
            </a:r>
            <a:r>
              <a:rPr lang="en-US" dirty="0"/>
              <a:t> useful?</a:t>
            </a:r>
          </a:p>
        </p:txBody>
      </p:sp>
    </p:spTree>
    <p:extLst>
      <p:ext uri="{BB962C8B-B14F-4D97-AF65-F5344CB8AC3E}">
        <p14:creationId xmlns:p14="http://schemas.microsoft.com/office/powerpoint/2010/main" val="67929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Obscura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3" y="1555445"/>
            <a:ext cx="8001000" cy="47625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2"/>
          </p:cNvCxnSpPr>
          <p:nvPr/>
        </p:nvCxnSpPr>
        <p:spPr>
          <a:xfrm>
            <a:off x="1523097" y="1332089"/>
            <a:ext cx="574181" cy="99116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53369" y="931979"/>
            <a:ext cx="73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4448684" y="1332089"/>
            <a:ext cx="471880" cy="229503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26746" y="93197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>
            <a:off x="6467642" y="1332089"/>
            <a:ext cx="596098" cy="204357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69550" y="931979"/>
            <a:ext cx="259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Hidden Representation</a:t>
            </a:r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 flipH="1">
            <a:off x="6629400" y="1332089"/>
            <a:ext cx="1736410" cy="304179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31048" y="93197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Decoder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7950" y="6341839"/>
            <a:ext cx="476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Camera </a:t>
            </a:r>
            <a:r>
              <a:rPr lang="en-US" b="1" i="1" dirty="0" err="1"/>
              <a:t>Obscura</a:t>
            </a:r>
            <a:r>
              <a:rPr lang="en-US" b="1" i="1" dirty="0"/>
              <a:t>, the renaissance </a:t>
            </a:r>
            <a:r>
              <a:rPr lang="en-US" b="1" i="1" dirty="0" err="1"/>
              <a:t>autoencoder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096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8" grpId="0"/>
      <p:bldP spid="8" grpId="1"/>
      <p:bldP spid="8" grpId="2"/>
      <p:bldP spid="10" grpId="0"/>
      <p:bldP spid="10" grpId="1"/>
      <p:bldP spid="10" grpId="2"/>
      <p:bldP spid="12" grpId="0"/>
      <p:bldP spid="12" grpId="1"/>
      <p:bldP spid="12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745908"/>
                <a:ext cx="8821356" cy="511209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Hope: training the </a:t>
                </a:r>
                <a:r>
                  <a:rPr lang="en-US" dirty="0" err="1"/>
                  <a:t>autoencoder</a:t>
                </a:r>
                <a:r>
                  <a:rPr lang="en-US" dirty="0"/>
                  <a:t> will result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having useful properties</a:t>
                </a:r>
              </a:p>
              <a:p>
                <a:r>
                  <a:rPr lang="en-US" dirty="0"/>
                  <a:t>Dim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Dim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/>
                  <a:t>undercomplete</a:t>
                </a:r>
                <a:r>
                  <a:rPr lang="en-US" dirty="0"/>
                  <a:t> </a:t>
                </a:r>
                <a:r>
                  <a:rPr lang="en-US" dirty="0" err="1"/>
                  <a:t>autoencoder</a:t>
                </a:r>
                <a:endParaRPr lang="en-US" dirty="0"/>
              </a:p>
              <a:p>
                <a:pPr lvl="1"/>
                <a:r>
                  <a:rPr lang="en-US" dirty="0"/>
                  <a:t>Forces the AE to capture the most salient features of the training data</a:t>
                </a:r>
              </a:p>
              <a:p>
                <a:pPr lvl="1"/>
                <a:r>
                  <a:rPr lang="en-US" dirty="0"/>
                  <a:t>The AE only approximately copies the input (</a:t>
                </a:r>
                <a:r>
                  <a:rPr lang="en-US" dirty="0" err="1"/>
                  <a:t>lossy</a:t>
                </a:r>
                <a:r>
                  <a:rPr lang="en-US" dirty="0"/>
                  <a:t> compression)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745908"/>
                <a:ext cx="8821356" cy="5112092"/>
              </a:xfrm>
              <a:blipFill>
                <a:blip r:embed="rId2"/>
                <a:stretch>
                  <a:fillRect l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0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155306"/>
                <a:ext cx="4871656" cy="54341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case: Linear decoder, mean squared error loss</a:t>
                </a:r>
              </a:p>
              <a:p>
                <a:r>
                  <a:rPr lang="en-US" dirty="0"/>
                  <a:t>Example: single hidden unit</a:t>
                </a:r>
              </a:p>
              <a:p>
                <a:r>
                  <a:rPr lang="en-US" dirty="0"/>
                  <a:t>What will this learn?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row vector</a:t>
                </a:r>
              </a:p>
              <a:p>
                <a:r>
                  <a:rPr lang="en-US" dirty="0"/>
                  <a:t>Minimize reconstruction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𝑤𝑥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to PCA!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155306"/>
                <a:ext cx="4871656" cy="5434180"/>
              </a:xfrm>
              <a:blipFill rotWithShape="0">
                <a:blip r:embed="rId3"/>
                <a:stretch>
                  <a:fillRect l="-2253" t="-1908" r="-187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0935" t="40670" r="27991" b="18027"/>
          <a:stretch/>
        </p:blipFill>
        <p:spPr>
          <a:xfrm>
            <a:off x="4963884" y="1306287"/>
            <a:ext cx="425268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more hidden nodes?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Still PCA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b="-2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365" t="38457" r="36015" b="35138"/>
          <a:stretch/>
        </p:blipFill>
        <p:spPr>
          <a:xfrm>
            <a:off x="1739675" y="1064871"/>
            <a:ext cx="5758693" cy="25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155306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Special case: Linear decoder, mean squared error loss</a:t>
                </a:r>
              </a:p>
              <a:p>
                <a:pPr lvl="1"/>
                <a:r>
                  <a:rPr lang="en-US" dirty="0" err="1"/>
                  <a:t>Undercomplete</a:t>
                </a:r>
                <a:r>
                  <a:rPr lang="en-US" dirty="0"/>
                  <a:t> AE learns to span the same subspace as PCA</a:t>
                </a:r>
              </a:p>
              <a:p>
                <a:pPr lvl="1"/>
                <a:r>
                  <a:rPr lang="en-US" dirty="0"/>
                  <a:t>The AE has learned the principal subspace of the training data</a:t>
                </a:r>
              </a:p>
              <a:p>
                <a:r>
                  <a:rPr lang="en-US" dirty="0"/>
                  <a:t>Nonlinear encoder and decoder functions can give powerful nonlinear generalization of PCA</a:t>
                </a:r>
              </a:p>
              <a:p>
                <a:pPr lvl="1"/>
                <a:r>
                  <a:rPr lang="en-US" dirty="0"/>
                  <a:t>Be careful with capacity</a:t>
                </a:r>
              </a:p>
              <a:p>
                <a:pPr lvl="1"/>
                <a:r>
                  <a:rPr lang="en-US" dirty="0"/>
                  <a:t>Too much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AE learns to copy the input w/o extracting useful information</a:t>
                </a:r>
              </a:p>
              <a:p>
                <a:r>
                  <a:rPr lang="en-US" dirty="0"/>
                  <a:t>Example: could learn a 1-dimensional code for the entire dataset</a:t>
                </a:r>
              </a:p>
              <a:p>
                <a:pPr lvl="1"/>
                <a:r>
                  <a:rPr lang="en-US" dirty="0"/>
                  <a:t>Map each training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Nothing useful is learned in this case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155306"/>
                <a:ext cx="8821356" cy="5112092"/>
              </a:xfrm>
              <a:blipFill rotWithShape="0">
                <a:blip r:embed="rId2"/>
                <a:stretch>
                  <a:fillRect l="-1244" t="-2029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4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AEs can fail to learn anything useful if the capacity is too large</a:t>
            </a:r>
          </a:p>
          <a:p>
            <a:r>
              <a:rPr lang="en-US" dirty="0"/>
              <a:t>Same problem if the hidden code is dimension equal to or greater than the input dimension</a:t>
            </a:r>
          </a:p>
          <a:p>
            <a:pPr lvl="1"/>
            <a:r>
              <a:rPr lang="en-US" dirty="0"/>
              <a:t>Latter case gives an </a:t>
            </a:r>
            <a:r>
              <a:rPr lang="en-US" b="1" i="1" dirty="0" err="1"/>
              <a:t>overcomplete</a:t>
            </a:r>
            <a:r>
              <a:rPr lang="en-US" dirty="0"/>
              <a:t> AE</a:t>
            </a:r>
          </a:p>
          <a:p>
            <a:pPr lvl="1"/>
            <a:r>
              <a:rPr lang="en-US" dirty="0"/>
              <a:t>Even linear encoder and decoder wouldn’t be useful</a:t>
            </a:r>
          </a:p>
          <a:p>
            <a:endParaRPr lang="en-US" dirty="0"/>
          </a:p>
          <a:p>
            <a:r>
              <a:rPr lang="en-US" dirty="0"/>
              <a:t>Regularized AEs modify the loss function to encourage desirable properties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sparsity</a:t>
            </a:r>
            <a:r>
              <a:rPr lang="en-US" dirty="0"/>
              <a:t>, robustness to noise</a:t>
            </a:r>
          </a:p>
          <a:p>
            <a:pPr lvl="1"/>
            <a:r>
              <a:rPr lang="en-US" dirty="0"/>
              <a:t>Regularized nonlinear and </a:t>
            </a:r>
            <a:r>
              <a:rPr lang="en-US" dirty="0" err="1"/>
              <a:t>overcomplete</a:t>
            </a:r>
            <a:r>
              <a:rPr lang="en-US" dirty="0"/>
              <a:t> AE can still learn something useful about the data distribution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</a:t>
            </a:r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3571975" y="4328822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7803" y="442630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72F3B6-903E-974E-98B2-1B852A3BCDA0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72F3B6-903E-974E-98B2-1B852A3BC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10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50F5CA-E29D-9148-8DF9-1399B07D33EB}"/>
                  </a:ext>
                </a:extLst>
              </p:cNvPr>
              <p:cNvSpPr txBox="1"/>
              <p:nvPr/>
            </p:nvSpPr>
            <p:spPr>
              <a:xfrm>
                <a:off x="6904523" y="4508763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50F5CA-E29D-9148-8DF9-1399B07D3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508763"/>
                <a:ext cx="409086" cy="460960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075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50CDE4-542B-C647-B880-1A4FEF47D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9D29C-C290-9543-B2E1-3BAD0982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FB2EA-F9A4-364C-9CCA-0A4E5AF0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111250"/>
            <a:ext cx="8940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3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C912B8-7B5D-E74E-B4F2-64F9FE68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9656D-85C0-B443-BB80-234D410E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6" y="886243"/>
            <a:ext cx="8391644" cy="57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21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50"/>
            <a:ext cx="9144000" cy="27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Single hidden layer with 32 nodes, fully connected layers</a:t>
                </a:r>
              </a:p>
              <a:p>
                <a:r>
                  <a:rPr lang="en-US" dirty="0"/>
                  <a:t>Cross-entropy loss per pixel, </a:t>
                </a:r>
                <a:r>
                  <a:rPr lang="en-US" dirty="0" err="1"/>
                  <a:t>ReLU</a:t>
                </a:r>
                <a:r>
                  <a:rPr lang="en-US" dirty="0"/>
                  <a:t> activations</a:t>
                </a:r>
              </a:p>
              <a:p>
                <a:r>
                  <a:rPr lang="en-US" dirty="0"/>
                  <a:t>Train for 50 epochs</a:t>
                </a:r>
              </a:p>
              <a:p>
                <a:pPr lvl="1"/>
                <a:r>
                  <a:rPr lang="en-US" dirty="0"/>
                  <a:t>Reaches a stable train/test loss of 0.11</a:t>
                </a:r>
              </a:p>
              <a:p>
                <a:pPr lvl="1"/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original, bottom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reconstructed digits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710" t="42643" r="18496" b="35386"/>
          <a:stretch/>
        </p:blipFill>
        <p:spPr>
          <a:xfrm>
            <a:off x="27710" y="4201435"/>
            <a:ext cx="9029700" cy="19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</p:spPr>
            <p:txBody>
              <a:bodyPr/>
              <a:lstStyle/>
              <a:p>
                <a:r>
                  <a:rPr lang="en-US" dirty="0"/>
                  <a:t>Single hidden layer with 32 nodes, fully connected layers</a:t>
                </a:r>
              </a:p>
              <a:p>
                <a:r>
                  <a:rPr lang="en-US" dirty="0"/>
                  <a:t>Cross-entropy loss per pixel, </a:t>
                </a:r>
                <a:r>
                  <a:rPr lang="en-US" dirty="0" err="1"/>
                  <a:t>ReLU</a:t>
                </a:r>
                <a:r>
                  <a:rPr lang="en-US" dirty="0"/>
                  <a:t> activations</a:t>
                </a:r>
              </a:p>
              <a:p>
                <a:r>
                  <a:rPr lang="en-US" dirty="0"/>
                  <a:t>Add L1 </a:t>
                </a:r>
                <a:r>
                  <a:rPr lang="en-US" dirty="0" err="1"/>
                  <a:t>sparsity</a:t>
                </a:r>
                <a:r>
                  <a:rPr lang="en-US" dirty="0"/>
                  <a:t> penalty to hidden layer</a:t>
                </a:r>
              </a:p>
              <a:p>
                <a:r>
                  <a:rPr lang="en-US" dirty="0"/>
                  <a:t>Train for 100 epochs</a:t>
                </a:r>
              </a:p>
              <a:p>
                <a:pPr lvl="1"/>
                <a:r>
                  <a:rPr lang="en-US" dirty="0"/>
                  <a:t>Train loss 0.11, test loss 0.10</a:t>
                </a:r>
              </a:p>
              <a:p>
                <a:pPr lvl="1"/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original, bottom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reconstructed digits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 the same, but sparser code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  <a:blipFill rotWithShape="0">
                <a:blip r:embed="rId2"/>
                <a:stretch>
                  <a:fillRect l="-1244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53" t="43417" r="18925" b="30889"/>
          <a:stretch/>
        </p:blipFill>
        <p:spPr>
          <a:xfrm>
            <a:off x="1" y="3845450"/>
            <a:ext cx="9144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5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</p:spPr>
            <p:txBody>
              <a:bodyPr/>
              <a:lstStyle/>
              <a:p>
                <a:r>
                  <a:rPr lang="en-US" dirty="0"/>
                  <a:t>Add two other hidden layers on each side of size 128 &amp; 64</a:t>
                </a:r>
              </a:p>
              <a:p>
                <a:r>
                  <a:rPr lang="en-US" dirty="0"/>
                  <a:t>Cross-entropy loss per pixel, </a:t>
                </a:r>
                <a:r>
                  <a:rPr lang="en-US" dirty="0" err="1"/>
                  <a:t>ReLU</a:t>
                </a:r>
                <a:r>
                  <a:rPr lang="en-US" dirty="0"/>
                  <a:t> activations</a:t>
                </a:r>
              </a:p>
              <a:p>
                <a:r>
                  <a:rPr lang="en-US" dirty="0"/>
                  <a:t>Train for 100 epochs</a:t>
                </a:r>
              </a:p>
              <a:p>
                <a:pPr lvl="1"/>
                <a:r>
                  <a:rPr lang="en-US" dirty="0"/>
                  <a:t>Train/test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≈0.097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original, bottom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reconstructed digits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  <a:blipFill rotWithShape="0">
                <a:blip r:embed="rId2"/>
                <a:stretch>
                  <a:fillRect l="-1244" t="-1824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281" t="39433" r="27069" b="38083"/>
          <a:stretch/>
        </p:blipFill>
        <p:spPr>
          <a:xfrm>
            <a:off x="208344" y="3906016"/>
            <a:ext cx="8760543" cy="22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</p:spPr>
            <p:txBody>
              <a:bodyPr/>
              <a:lstStyle/>
              <a:p>
                <a:r>
                  <a:rPr lang="en-US" dirty="0"/>
                  <a:t>Convolutional </a:t>
                </a:r>
                <a:r>
                  <a:rPr lang="en-US" dirty="0" err="1"/>
                  <a:t>autoencoder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Loss of 0.094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original, bottom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reconstructed digits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  <a:blipFill rotWithShape="0">
                <a:blip r:embed="rId2"/>
                <a:stretch>
                  <a:fillRect l="-1244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924" t="50524" r="37570" b="30590"/>
          <a:stretch/>
        </p:blipFill>
        <p:spPr>
          <a:xfrm>
            <a:off x="269157" y="2779660"/>
            <a:ext cx="8760543" cy="22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262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Commonly used for feature learning for another task</a:t>
                </a:r>
              </a:p>
              <a:p>
                <a:r>
                  <a:rPr lang="en-US" dirty="0"/>
                  <a:t>Include a </a:t>
                </a:r>
                <a:r>
                  <a:rPr lang="en-US" dirty="0" err="1"/>
                  <a:t>sparsity</a:t>
                </a:r>
                <a:r>
                  <a:rPr lang="en-US" dirty="0"/>
                  <a:t> penalty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on the code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Recall, encoder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decoder output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Example: L1 penalty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b="0" dirty="0"/>
                  <a:t>To achieve actual zeros, use </a:t>
                </a:r>
                <a:r>
                  <a:rPr lang="en-US" b="0" dirty="0" err="1"/>
                  <a:t>ReLU</a:t>
                </a:r>
                <a:r>
                  <a:rPr lang="en-US" b="0" dirty="0"/>
                  <a:t> activation prior to the code layer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26215"/>
              </a:xfrm>
              <a:blipFill>
                <a:blip r:embed="rId3"/>
                <a:stretch>
                  <a:fillRect l="-1295" t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Traditional AE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i="1" dirty="0" err="1"/>
                  <a:t>Denoising</a:t>
                </a:r>
                <a:r>
                  <a:rPr lang="en-US" b="1" i="1" dirty="0"/>
                  <a:t> </a:t>
                </a:r>
                <a:r>
                  <a:rPr lang="en-US" b="1" i="1" dirty="0" err="1"/>
                  <a:t>autoencoder</a:t>
                </a:r>
                <a:r>
                  <a:rPr lang="en-US" b="1" i="1" dirty="0"/>
                  <a:t> </a:t>
                </a:r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b="1" i="1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Denoising</a:t>
                </a:r>
                <a:r>
                  <a:rPr lang="en-US" dirty="0"/>
                  <a:t> AEs learn to undo this </a:t>
                </a:r>
                <a:br>
                  <a:rPr lang="en-US" dirty="0"/>
                </a:br>
                <a:r>
                  <a:rPr lang="en-US" dirty="0"/>
                  <a:t>corruption</a:t>
                </a:r>
              </a:p>
              <a:p>
                <a:r>
                  <a:rPr lang="en-US" dirty="0"/>
                  <a:t>Corruption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modeled </a:t>
                </a:r>
                <a:br>
                  <a:rPr lang="en-US" dirty="0"/>
                </a:br>
                <a:r>
                  <a:rPr lang="en-US" dirty="0"/>
                  <a:t>by conditional distribution</a:t>
                </a:r>
              </a:p>
              <a:p>
                <a:r>
                  <a:rPr lang="en-US" dirty="0"/>
                  <a:t>The AE learns a reconstruction </a:t>
                </a:r>
                <a:br>
                  <a:rPr lang="en-US" dirty="0"/>
                </a:br>
                <a:r>
                  <a:rPr lang="en-US" dirty="0"/>
                  <a:t>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from </a:t>
                </a:r>
                <a:br>
                  <a:rPr lang="en-US" dirty="0"/>
                </a:br>
                <a:r>
                  <a:rPr lang="en-US" dirty="0"/>
                  <a:t>training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141" t="36834" r="36713" b="22507"/>
          <a:stretch/>
        </p:blipFill>
        <p:spPr>
          <a:xfrm>
            <a:off x="6096000" y="2442343"/>
            <a:ext cx="3048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21601" y="2859315"/>
                <a:ext cx="27577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1" y="2859315"/>
                <a:ext cx="275771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0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1"/>
                <a:ext cx="8935656" cy="56117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process: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training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training data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a training example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𝑑𝑒𝑐𝑜𝑑𝑒𝑟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the encoder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𝑑𝑒𝑐𝑜𝑑𝑒𝑟</m:t>
                        </m:r>
                      </m:sub>
                    </m:sSub>
                  </m:oMath>
                </a14:m>
                <a:r>
                  <a:rPr lang="en-US" dirty="0"/>
                  <a:t> defined by decoder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perform SGD on the negative log-likelihood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 to doing SGD 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/>
                  <a:t> is the training distribution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1"/>
                <a:ext cx="8935656" cy="5611700"/>
              </a:xfrm>
              <a:blipFill rotWithShape="0">
                <a:blip r:embed="rId2"/>
                <a:stretch>
                  <a:fillRect l="-1432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838" y="4207346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3496482" y="4267867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4743193" y="4413745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3306" y="3585738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343;p34">
            <a:extLst>
              <a:ext uri="{FF2B5EF4-FFF2-40B4-BE49-F238E27FC236}">
                <a16:creationId xmlns:a16="http://schemas.microsoft.com/office/drawing/2014/main" id="{056DD2C5-138E-2847-8686-46B2C2F41CD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60FF1-4FFB-7C45-8F62-BC134CDA9402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60FF1-4FFB-7C45-8F62-BC134CDA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10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46207-5951-FA42-9032-5B98793AE974}"/>
                  </a:ext>
                </a:extLst>
              </p:cNvPr>
              <p:cNvSpPr txBox="1"/>
              <p:nvPr/>
            </p:nvSpPr>
            <p:spPr>
              <a:xfrm>
                <a:off x="6904523" y="4508763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46207-5951-FA42-9032-5B98793A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23" y="4508763"/>
                <a:ext cx="409086" cy="460126"/>
              </a:xfrm>
              <a:prstGeom prst="rect">
                <a:avLst/>
              </a:prstGeom>
              <a:blipFill>
                <a:blip r:embed="rId11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359D31-B1CA-7648-A279-0FD2FC41EE2D}"/>
                  </a:ext>
                </a:extLst>
              </p:cNvPr>
              <p:cNvSpPr txBox="1"/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359D31-B1CA-7648-A279-0FD2FC41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blipFill>
                <a:blip r:embed="rId12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885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782" t="21745" r="16568" b="23694"/>
          <a:stretch/>
        </p:blipFill>
        <p:spPr>
          <a:xfrm>
            <a:off x="147930" y="1120877"/>
            <a:ext cx="8760543" cy="53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2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Image </a:t>
            </a:r>
            <a:r>
              <a:rPr lang="en-US" dirty="0" err="1"/>
              <a:t>Denoising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279"/>
            <a:ext cx="9144000" cy="27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</p:spPr>
            <p:txBody>
              <a:bodyPr/>
              <a:lstStyle/>
              <a:p>
                <a:r>
                  <a:rPr lang="en-US" dirty="0" err="1"/>
                  <a:t>Denoising</a:t>
                </a:r>
                <a:r>
                  <a:rPr lang="en-US" dirty="0"/>
                  <a:t> </a:t>
                </a:r>
                <a:r>
                  <a:rPr lang="en-US" dirty="0" err="1"/>
                  <a:t>autoencoder</a:t>
                </a:r>
                <a:endParaRPr lang="en-US" dirty="0"/>
              </a:p>
              <a:p>
                <a:pPr lvl="1"/>
                <a:r>
                  <a:rPr lang="en-US" dirty="0"/>
                  <a:t>Add Gaussian noise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noisy original, bottom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reconstructed digits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064870"/>
                <a:ext cx="8821356" cy="5682293"/>
              </a:xfrm>
              <a:blipFill rotWithShape="0">
                <a:blip r:embed="rId2"/>
                <a:stretch>
                  <a:fillRect l="-1244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754" t="53485" r="38097" b="27541"/>
          <a:stretch/>
        </p:blipFill>
        <p:spPr>
          <a:xfrm>
            <a:off x="0" y="2972566"/>
            <a:ext cx="8805096" cy="22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Goodfellow et al., chapter 14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Hinton and </a:t>
            </a:r>
            <a:r>
              <a:rPr lang="en-US" dirty="0" err="1"/>
              <a:t>Salakhutdinov</a:t>
            </a:r>
            <a:r>
              <a:rPr lang="en-US" dirty="0"/>
              <a:t> Science 2006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/>
              <a:t>Coifman</a:t>
            </a:r>
            <a:r>
              <a:rPr lang="en-US" dirty="0"/>
              <a:t> and Lafon Applied and Computational Harmonic Analysis 2006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Belkin &amp; Niyogi, Neural Computation 2003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Alain &amp; </a:t>
            </a:r>
            <a:r>
              <a:rPr lang="en-US" dirty="0" err="1"/>
              <a:t>Bengio</a:t>
            </a:r>
            <a:r>
              <a:rPr lang="en-US"/>
              <a:t>, JMLR 2014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66333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86750" y="3685708"/>
            <a:ext cx="1730300" cy="1327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kinds of machine learning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labelled data, want to label new data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167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78178" t="58716" r="1707" b="2740"/>
          <a:stretch/>
        </p:blipFill>
        <p:spPr>
          <a:xfrm>
            <a:off x="472717" y="3958061"/>
            <a:ext cx="502206" cy="528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36" name="Google Shape;336;p34"/>
          <p:cNvSpPr txBox="1"/>
          <p:nvPr/>
        </p:nvSpPr>
        <p:spPr>
          <a:xfrm>
            <a:off x="306354" y="3065675"/>
            <a:ext cx="1972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061" y="3940250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6">
            <a:alphaModFix/>
          </a:blip>
          <a:srcRect l="15822" t="9771" r="16445" b="15405"/>
          <a:stretch/>
        </p:blipFill>
        <p:spPr>
          <a:xfrm>
            <a:off x="7088199" y="3240993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4203406" y="3955990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4246094" y="3240993"/>
            <a:ext cx="1884057" cy="68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Unsupervised Learning Model</a:t>
            </a:r>
            <a:endParaRPr sz="1800" b="1"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7">
            <a:alphaModFix/>
          </a:blip>
          <a:srcRect l="7749"/>
          <a:stretch/>
        </p:blipFill>
        <p:spPr>
          <a:xfrm>
            <a:off x="7051454" y="5605804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ACF99-5824-E643-A704-9CD58C3D6E6A}"/>
              </a:ext>
            </a:extLst>
          </p:cNvPr>
          <p:cNvSpPr txBox="1"/>
          <p:nvPr/>
        </p:nvSpPr>
        <p:spPr>
          <a:xfrm>
            <a:off x="1992403" y="414983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Strawberry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3D7EC-58B7-CB4A-A4F4-C9843C52C9C7}"/>
              </a:ext>
            </a:extLst>
          </p:cNvPr>
          <p:cNvCxnSpPr>
            <a:cxnSpLocks/>
          </p:cNvCxnSpPr>
          <p:nvPr/>
        </p:nvCxnSpPr>
        <p:spPr>
          <a:xfrm>
            <a:off x="1839119" y="4328822"/>
            <a:ext cx="15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Google Shape;344;p34"/>
          <p:cNvSpPr/>
          <p:nvPr/>
        </p:nvSpPr>
        <p:spPr>
          <a:xfrm>
            <a:off x="-478490" y="3145901"/>
            <a:ext cx="3537331" cy="2227500"/>
          </a:xfrm>
          <a:prstGeom prst="rect">
            <a:avLst/>
          </a:prstGeom>
          <a:solidFill>
            <a:srgbClr val="FFFFFF">
              <a:alpha val="4749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7AC19-90F5-764B-9A3C-3090F4CC6A98}"/>
              </a:ext>
            </a:extLst>
          </p:cNvPr>
          <p:cNvCxnSpPr>
            <a:cxnSpLocks/>
          </p:cNvCxnSpPr>
          <p:nvPr/>
        </p:nvCxnSpPr>
        <p:spPr>
          <a:xfrm>
            <a:off x="6454103" y="4763622"/>
            <a:ext cx="378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343;p34">
            <a:extLst>
              <a:ext uri="{FF2B5EF4-FFF2-40B4-BE49-F238E27FC236}">
                <a16:creationId xmlns:a16="http://schemas.microsoft.com/office/drawing/2014/main" id="{6A2EEB39-CC12-0B4E-BB3B-32F5558135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15541" y="5374267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1544CA-FC9B-8844-8FF1-80EC8D53A1EF}"/>
                  </a:ext>
                </a:extLst>
              </p:cNvPr>
              <p:cNvSpPr txBox="1"/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1544CA-FC9B-8844-8FF1-80EC8D53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57" y="5368404"/>
                <a:ext cx="409086" cy="460126"/>
              </a:xfrm>
              <a:prstGeom prst="rect">
                <a:avLst/>
              </a:prstGeom>
              <a:blipFill>
                <a:blip r:embed="rId9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342;p34">
            <a:extLst>
              <a:ext uri="{FF2B5EF4-FFF2-40B4-BE49-F238E27FC236}">
                <a16:creationId xmlns:a16="http://schemas.microsoft.com/office/drawing/2014/main" id="{60EB612D-D214-BB4F-A3D1-8ED6F24169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3306" y="3585738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65B33C-A572-2747-AE5E-79CA571857F5}"/>
                  </a:ext>
                </a:extLst>
              </p:cNvPr>
              <p:cNvSpPr txBox="1"/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65B33C-A572-2747-AE5E-79CA5718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369" y="3574692"/>
                <a:ext cx="409086" cy="460126"/>
              </a:xfrm>
              <a:prstGeom prst="rect">
                <a:avLst/>
              </a:prstGeom>
              <a:blipFill>
                <a:blip r:embed="rId11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45F2DE-1988-514F-9503-CF9BCFBC5D3E}"/>
                  </a:ext>
                </a:extLst>
              </p:cNvPr>
              <p:cNvSpPr txBox="1"/>
              <p:nvPr/>
            </p:nvSpPr>
            <p:spPr>
              <a:xfrm>
                <a:off x="7551259" y="5598467"/>
                <a:ext cx="40908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45F2DE-1988-514F-9503-CF9BCFBC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59" y="5598467"/>
                <a:ext cx="409086" cy="460126"/>
              </a:xfrm>
              <a:prstGeom prst="rect">
                <a:avLst/>
              </a:prstGeom>
              <a:blipFill>
                <a:blip r:embed="rId1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D2BBA-26E9-9944-A01D-C2DA31F88413}"/>
                  </a:ext>
                </a:extLst>
              </p:cNvPr>
              <p:cNvSpPr txBox="1"/>
              <p:nvPr/>
            </p:nvSpPr>
            <p:spPr>
              <a:xfrm>
                <a:off x="7672740" y="3907556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D2BBA-26E9-9944-A01D-C2DA31F8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40" y="3907556"/>
                <a:ext cx="409086" cy="460960"/>
              </a:xfrm>
              <a:prstGeom prst="rect">
                <a:avLst/>
              </a:prstGeom>
              <a:blipFill>
                <a:blip r:embed="rId13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14A1E-D81E-2F47-8D43-66D05F5937DE}"/>
                  </a:ext>
                </a:extLst>
              </p:cNvPr>
              <p:cNvSpPr txBox="1"/>
              <p:nvPr/>
            </p:nvSpPr>
            <p:spPr>
              <a:xfrm>
                <a:off x="7551259" y="3240993"/>
                <a:ext cx="40908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14A1E-D81E-2F47-8D43-66D05F59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59" y="3240993"/>
                <a:ext cx="409086" cy="460960"/>
              </a:xfrm>
              <a:prstGeom prst="rect">
                <a:avLst/>
              </a:prstGeom>
              <a:blipFill>
                <a:blip r:embed="rId14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5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56434" y="4328650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Learning Model</a:t>
            </a:r>
            <a:endParaRPr b="1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38650" y="4375663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 Learning Model</a:t>
            </a:r>
            <a:endParaRPr b="1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4981825" y="3660344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25" y="3660344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t="-8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62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contains only features and </a:t>
            </a:r>
            <a:r>
              <a:rPr lang="en-US" u="sng" dirty="0"/>
              <a:t>no labels</a:t>
            </a:r>
          </a:p>
          <a:p>
            <a:r>
              <a:rPr lang="en-US" dirty="0"/>
              <a:t>Goal is to find hidden patterns in the unlabeled data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Density estimation</a:t>
            </a:r>
          </a:p>
          <a:p>
            <a:pPr lvl="1"/>
            <a:r>
              <a:rPr lang="en-US" dirty="0"/>
              <a:t>Data generation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denoising</a:t>
            </a:r>
            <a:endParaRPr lang="en-US" dirty="0"/>
          </a:p>
          <a:p>
            <a:pPr lvl="1"/>
            <a:r>
              <a:rPr lang="en-US" dirty="0"/>
              <a:t>Representation learning</a:t>
            </a:r>
          </a:p>
          <a:p>
            <a:r>
              <a:rPr lang="en-US" b="1" i="1" dirty="0"/>
              <a:t>Semi-supervised learning</a:t>
            </a:r>
            <a:r>
              <a:rPr lang="en-US" dirty="0"/>
              <a:t> attempts to combine information from both labeled and unlabeled data to deduce information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322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42211</TotalTime>
  <Words>2527</Words>
  <Application>Microsoft Macintosh PowerPoint</Application>
  <PresentationFormat>On-screen Show (4:3)</PresentationFormat>
  <Paragraphs>486</Paragraphs>
  <Slides>63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Myriad Pro</vt:lpstr>
      <vt:lpstr>Arial</vt:lpstr>
      <vt:lpstr>Avenir Heavy</vt:lpstr>
      <vt:lpstr>Calibri</vt:lpstr>
      <vt:lpstr>Calibri Light</vt:lpstr>
      <vt:lpstr>Cambria Math</vt:lpstr>
      <vt:lpstr>Office Theme</vt:lpstr>
      <vt:lpstr>Deep Learning Theory and Applications Unsupervised Learning and Autoencoders</vt:lpstr>
      <vt:lpstr>Outline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Two kinds of machine learning</vt:lpstr>
      <vt:lpstr>Unsupervised learning</vt:lpstr>
      <vt:lpstr>Representation learning</vt:lpstr>
      <vt:lpstr>Representation learning</vt:lpstr>
      <vt:lpstr>Manifold assumption</vt:lpstr>
      <vt:lpstr>Example</vt:lpstr>
      <vt:lpstr>Principal Component Analysis (PCA)</vt:lpstr>
      <vt:lpstr>PCA: Maximize Variance</vt:lpstr>
      <vt:lpstr>PCA: Maximize Variance</vt:lpstr>
      <vt:lpstr>Autoencoder (AE)</vt:lpstr>
      <vt:lpstr>Autoencoder</vt:lpstr>
      <vt:lpstr>PCA: Two Views</vt:lpstr>
      <vt:lpstr>PCA as Minimizing Reconstruction Error</vt:lpstr>
      <vt:lpstr>Reconstruction</vt:lpstr>
      <vt:lpstr>Reconstruction</vt:lpstr>
      <vt:lpstr>PCA on facial images</vt:lpstr>
      <vt:lpstr>PCA on facial images</vt:lpstr>
      <vt:lpstr>PCA on MNIST</vt:lpstr>
      <vt:lpstr>Non-linear dimensionality reduction</vt:lpstr>
      <vt:lpstr>Representing Data as a Graph</vt:lpstr>
      <vt:lpstr>Fully connected Graph </vt:lpstr>
      <vt:lpstr>Distance to Affinity via Kernels</vt:lpstr>
      <vt:lpstr>Affinities</vt:lpstr>
      <vt:lpstr>Nearest Neighbors Graph </vt:lpstr>
      <vt:lpstr>Swiss Roll </vt:lpstr>
      <vt:lpstr>Example</vt:lpstr>
      <vt:lpstr>Affinity is the inverse proportional to distance</vt:lpstr>
      <vt:lpstr>Kernel PCA </vt:lpstr>
      <vt:lpstr>Diffusion Maps</vt:lpstr>
      <vt:lpstr>Diffusion Maps</vt:lpstr>
      <vt:lpstr>Eigenvectors are frequency harmonics</vt:lpstr>
      <vt:lpstr>Example Embedding</vt:lpstr>
      <vt:lpstr>Lips Dataset: Spoken Digits</vt:lpstr>
      <vt:lpstr>Lips Manifold</vt:lpstr>
      <vt:lpstr>Autoencoder Applications</vt:lpstr>
      <vt:lpstr>Are Autoencoders useful?</vt:lpstr>
      <vt:lpstr>Camera Obscura</vt:lpstr>
      <vt:lpstr>Undercomplete Autoencoders</vt:lpstr>
      <vt:lpstr>Undercomplete Autoencoders</vt:lpstr>
      <vt:lpstr>Undercomplete Autoencoders</vt:lpstr>
      <vt:lpstr>Undercomplete Autoencoders</vt:lpstr>
      <vt:lpstr>Regularized Autoencoders</vt:lpstr>
      <vt:lpstr>AE MNIST</vt:lpstr>
      <vt:lpstr>Document Embedding</vt:lpstr>
      <vt:lpstr>Autoencoding MNIST</vt:lpstr>
      <vt:lpstr>Autoencoding MNIST</vt:lpstr>
      <vt:lpstr>Autoencoding MNIST</vt:lpstr>
      <vt:lpstr>Autoencoding MNIST</vt:lpstr>
      <vt:lpstr>Autoencoding MNIST</vt:lpstr>
      <vt:lpstr>Sparse Autoencoders</vt:lpstr>
      <vt:lpstr>Denoising Autoencoders</vt:lpstr>
      <vt:lpstr>Denoising Autoencoders</vt:lpstr>
      <vt:lpstr>Denoising Autoencoders</vt:lpstr>
      <vt:lpstr>Application to Image Denoising</vt:lpstr>
      <vt:lpstr>Autoencoding MNIST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542</cp:revision>
  <dcterms:created xsi:type="dcterms:W3CDTF">2018-01-19T01:41:57Z</dcterms:created>
  <dcterms:modified xsi:type="dcterms:W3CDTF">2022-02-22T16:53:47Z</dcterms:modified>
</cp:coreProperties>
</file>